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36"/>
  </p:notesMasterIdLst>
  <p:sldIdLst>
    <p:sldId id="411" r:id="rId4"/>
    <p:sldId id="666" r:id="rId5"/>
    <p:sldId id="678" r:id="rId6"/>
    <p:sldId id="679" r:id="rId7"/>
    <p:sldId id="667" r:id="rId8"/>
    <p:sldId id="668" r:id="rId9"/>
    <p:sldId id="699" r:id="rId10"/>
    <p:sldId id="700" r:id="rId11"/>
    <p:sldId id="669" r:id="rId12"/>
    <p:sldId id="702" r:id="rId13"/>
    <p:sldId id="701" r:id="rId14"/>
    <p:sldId id="703" r:id="rId15"/>
    <p:sldId id="670" r:id="rId16"/>
    <p:sldId id="704" r:id="rId17"/>
    <p:sldId id="672" r:id="rId18"/>
    <p:sldId id="673" r:id="rId19"/>
    <p:sldId id="671" r:id="rId20"/>
    <p:sldId id="674" r:id="rId21"/>
    <p:sldId id="705" r:id="rId22"/>
    <p:sldId id="675" r:id="rId23"/>
    <p:sldId id="676" r:id="rId24"/>
    <p:sldId id="677" r:id="rId25"/>
    <p:sldId id="708" r:id="rId26"/>
    <p:sldId id="707" r:id="rId27"/>
    <p:sldId id="725" r:id="rId28"/>
    <p:sldId id="726" r:id="rId29"/>
    <p:sldId id="727" r:id="rId30"/>
    <p:sldId id="547" r:id="rId31"/>
    <p:sldId id="352" r:id="rId32"/>
    <p:sldId id="722" r:id="rId33"/>
    <p:sldId id="724" r:id="rId34"/>
    <p:sldId id="698" r:id="rId35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2A602"/>
    <a:srgbClr val="FF2121"/>
    <a:srgbClr val="C68C02"/>
    <a:srgbClr val="12711E"/>
    <a:srgbClr val="147922"/>
    <a:srgbClr val="C792C6"/>
    <a:srgbClr val="0000FF"/>
    <a:srgbClr val="D30B00"/>
    <a:srgbClr val="FF6161"/>
    <a:srgbClr val="01921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079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8041005" y="3968115"/>
            <a:ext cx="1082040" cy="1144270"/>
            <a:chOff x="12663" y="6249"/>
            <a:chExt cx="1704" cy="1802"/>
          </a:xfrm>
        </p:grpSpPr>
        <p:pic>
          <p:nvPicPr>
            <p:cNvPr id="13" name="图片 12" descr="t0110ad63ab2ae5aa06"/>
            <p:cNvPicPr>
              <a:picLocks noChangeAspect="1"/>
            </p:cNvPicPr>
            <p:nvPr userDrawn="1"/>
          </p:nvPicPr>
          <p:blipFill>
            <a:blip r:embed="rId16">
              <a:lum bright="-12000" contrast="42000"/>
            </a:blip>
            <a:stretch>
              <a:fillRect/>
            </a:stretch>
          </p:blipFill>
          <p:spPr>
            <a:xfrm>
              <a:off x="12663" y="6249"/>
              <a:ext cx="1705" cy="1803"/>
            </a:xfrm>
            <a:prstGeom prst="rect">
              <a:avLst/>
            </a:prstGeom>
          </p:spPr>
        </p:pic>
        <p:pic>
          <p:nvPicPr>
            <p:cNvPr id="14" name="图片 13" descr="图片1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12804" y="6492"/>
              <a:ext cx="1425" cy="49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5875" y="571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2" name="图片 1" descr="2531170_125827674000_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025640" y="4406265"/>
            <a:ext cx="2065020" cy="692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emf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3.3&#27773;&#21270;&#21644;&#28082;&#21270;&#65288;&#35838;&#20214;%20&#32032;&#26448;%20&#25945;&#26696;%20&#21516;&#27493;&#32451;&#20064;&#65289;\&#32440;&#26479;&#28903;&#27700;.wmv" TargetMode="External"/><Relationship Id="rId6" Type="http://schemas.openxmlformats.org/officeDocument/2006/relationships/image" Target="../media/image41.png"/><Relationship Id="rId5" Type="http://schemas.microsoft.com/office/2007/relationships/media" Target="file:///E:\yuch\&#23398;&#31185;&#32593;&#19978;&#20256;\&#31532;&#19977;&#31456;%20%20&#29289;&#24577;&#21464;&#21270;\&#31532;3&#33410;%20%20%20&#27773;&#21270;&#21644;&#28082;&#21270;\&#32440;&#26479;&#28903;&#27700;.wmv" TargetMode="Externa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61.png"/><Relationship Id="rId7" Type="http://schemas.openxmlformats.org/officeDocument/2006/relationships/image" Target="../media/image65.em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4.png"/><Relationship Id="rId7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3.3&#27773;&#21270;&#21644;&#28082;&#21270;&#65288;&#35838;&#20214;%20&#32032;&#26448;%20&#25945;&#26696;%20&#21516;&#27493;&#32451;&#20064;&#65289;\&#37202;&#31934;&#30340;&#27773;&#21270;&#21644;&#28082;&#21270;.wmv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75.jpeg"/><Relationship Id="rId4" Type="http://schemas.microsoft.com/office/2007/relationships/media" Target="file:///E:\yuch\&#23398;&#31185;&#32593;&#19978;&#20256;\&#31532;&#19977;&#31456;%20%20&#29289;&#24577;&#21464;&#21270;\&#31532;3&#33410;%20%20%20&#27773;&#21270;&#21644;&#28082;&#21270;\&#37202;&#31934;&#30340;&#27773;&#21270;&#21644;&#28082;&#21270;.wmv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11" Type="http://schemas.openxmlformats.org/officeDocument/2006/relationships/image" Target="../media/image22.png"/><Relationship Id="rId5" Type="http://schemas.openxmlformats.org/officeDocument/2006/relationships/image" Target="../media/image13.emf"/><Relationship Id="rId10" Type="http://schemas.openxmlformats.org/officeDocument/2006/relationships/image" Target="../media/image21.png"/><Relationship Id="rId4" Type="http://schemas.openxmlformats.org/officeDocument/2006/relationships/image" Target="../media/image12.emf"/><Relationship Id="rId9" Type="http://schemas.openxmlformats.org/officeDocument/2006/relationships/slide" Target="slide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32593;&#31449;&#36164;&#28304;\&#23398;&#31185;&#32593;&#20648;&#20540;&#31934;&#21697;&#36164;&#28304;\&#20351;&#29992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3.3&#27773;&#21270;&#21644;&#28082;&#21270;&#65288;&#35838;&#20214;%20&#32032;&#26448;%20&#25945;&#26696;%20&#21516;&#27493;&#32451;&#20064;&#65289;\&#35266;&#23519;&#27700;&#30340;&#27832;&#33150;.wmv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microsoft.com/office/2007/relationships/media" Target="file:///F:\&#20010;&#20154;&#21407;&#21019;&#31934;&#21697;&#19987;&#36753;&#21046;&#20316;\12.%20&#21947;&#27425;&#28023;%20%20yuch0912\1.%202019-2020&#23398;&#24180;&#20154;&#25945;&#29256;&#20843;&#24180;&#32423;&#19978;&#20876;&#29289;&#29702;&#12304;&#36731;&#26494;&#22791;&#35838;&#12305;&#31995;&#21015;&#31934;&#21697;\&#19987;&#39064;3.3%20&#27773;&#21270;&#21644;&#28082;&#21270;\&#35266;&#23519;&#27700;&#30340;&#27832;&#33150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889337" y="893868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人教版物理•八年级上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2839913" y="2133359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r"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第三章 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物态</a:t>
            </a: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变化</a:t>
            </a:r>
          </a:p>
        </p:txBody>
      </p:sp>
      <p:sp>
        <p:nvSpPr>
          <p:cNvPr id="3" name="矩形 2"/>
          <p:cNvSpPr/>
          <p:nvPr/>
        </p:nvSpPr>
        <p:spPr>
          <a:xfrm>
            <a:off x="2643717" y="2961640"/>
            <a:ext cx="4312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4800" b="1" kern="12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3.</a:t>
            </a:r>
            <a:r>
              <a:rPr lang="en-US" sz="4800" b="1" kern="12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3</a:t>
            </a:r>
            <a:r>
              <a:rPr sz="4800" b="1" kern="12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 汽化和液化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/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/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/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892175"/>
            <a:ext cx="1924685" cy="534670"/>
          </a:xfrm>
          <a:prstGeom prst="rect">
            <a:avLst/>
          </a:prstGeom>
        </p:spPr>
      </p:pic>
      <p:sp>
        <p:nvSpPr>
          <p:cNvPr id="13" name="立方体 12"/>
          <p:cNvSpPr/>
          <p:nvPr/>
        </p:nvSpPr>
        <p:spPr>
          <a:xfrm>
            <a:off x="1428750" y="1553845"/>
            <a:ext cx="1760220" cy="2274570"/>
          </a:xfrm>
          <a:prstGeom prst="cub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5394960" y="1142365"/>
            <a:ext cx="1760220" cy="2274570"/>
          </a:xfrm>
          <a:prstGeom prst="cub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496060" y="3879850"/>
            <a:ext cx="121412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沸腾前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27980" y="3468370"/>
            <a:ext cx="121412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沸腾时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833620" y="3891280"/>
            <a:ext cx="2847975" cy="1005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大量气泡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上升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、</a:t>
            </a:r>
            <a:r>
              <a:rPr lang="zh-CN" altLang="en-US" sz="2000" b="1" u="sng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变大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，到水面破裂开来，里面的水蒸气散发到空气中。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rcRect t="8991" b="12587"/>
          <a:stretch>
            <a:fillRect/>
          </a:stretch>
        </p:blipFill>
        <p:spPr>
          <a:xfrm>
            <a:off x="2409190" y="98425"/>
            <a:ext cx="5810885" cy="49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0" y="868045"/>
            <a:ext cx="321246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数据处理  分析论证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12000" contrast="54000"/>
          </a:blip>
          <a:stretch>
            <a:fillRect/>
          </a:stretch>
        </p:blipFill>
        <p:spPr>
          <a:xfrm>
            <a:off x="2331720" y="233680"/>
            <a:ext cx="5939155" cy="415290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/>
        </p:nvGraphicFramePr>
        <p:xfrm>
          <a:off x="1051560" y="1395730"/>
          <a:ext cx="7160260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71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913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charset="0"/>
                          <a:ea typeface="微软雅黑" charset="0"/>
                        </a:rPr>
                        <a:t>时间/min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0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1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3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4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5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7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9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charset="0"/>
                          <a:ea typeface="微软雅黑" charset="0"/>
                        </a:rPr>
                        <a:t>温度/ ℃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90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92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94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latin typeface="Times New Roman" charset="0"/>
                          <a:ea typeface="微软雅黑" charset="0"/>
                        </a:rPr>
                        <a:t>96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Times New Roman" charset="0"/>
                          <a:ea typeface="微软雅黑" charset="0"/>
                        </a:rPr>
                        <a:t>98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Times New Roman" charset="0"/>
                          <a:ea typeface="微软雅黑" charset="0"/>
                        </a:rPr>
                        <a:t>98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Times New Roman" charset="0"/>
                          <a:ea typeface="微软雅黑" charset="0"/>
                        </a:rPr>
                        <a:t>98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Times New Roman" charset="0"/>
                          <a:ea typeface="微软雅黑" charset="0"/>
                        </a:rPr>
                        <a:t>98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b="1">
                          <a:solidFill>
                            <a:srgbClr val="FF0000"/>
                          </a:solidFill>
                          <a:latin typeface="Times New Roman" charset="0"/>
                          <a:ea typeface="微软雅黑" charset="0"/>
                        </a:rPr>
                        <a:t>98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 b="1">
                          <a:latin typeface="Times New Roman" charset="0"/>
                          <a:ea typeface="微软雅黑" charset="0"/>
                        </a:rPr>
                        <a:t>…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lum bright="-18000" contrast="36000"/>
          </a:blip>
          <a:stretch>
            <a:fillRect/>
          </a:stretch>
        </p:blipFill>
        <p:spPr>
          <a:xfrm>
            <a:off x="1012825" y="2306955"/>
            <a:ext cx="4196715" cy="267017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277620" y="2965450"/>
            <a:ext cx="2484120" cy="982980"/>
            <a:chOff x="1562" y="4670"/>
            <a:chExt cx="3912" cy="154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2" y="6074"/>
              <a:ext cx="151" cy="14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30" y="5732"/>
              <a:ext cx="151" cy="14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80" y="5408"/>
              <a:ext cx="151" cy="14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48" y="5048"/>
              <a:ext cx="151" cy="144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8" y="4670"/>
              <a:ext cx="151" cy="14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6" y="4670"/>
              <a:ext cx="151" cy="14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0" y="4670"/>
              <a:ext cx="151" cy="14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2" y="4670"/>
              <a:ext cx="151" cy="14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24" y="4670"/>
              <a:ext cx="151" cy="144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1289050" y="2988310"/>
            <a:ext cx="2402840" cy="937260"/>
            <a:chOff x="1580" y="4706"/>
            <a:chExt cx="3784" cy="1476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1580" y="4706"/>
              <a:ext cx="1912" cy="1476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34" y="4724"/>
              <a:ext cx="1930" cy="9"/>
            </a:xfrm>
            <a:prstGeom prst="line">
              <a:avLst/>
            </a:prstGeom>
            <a:ln w="317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 rot="19380000">
            <a:off x="1154430" y="3154045"/>
            <a:ext cx="1347470" cy="3048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吸热 温度升高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5865" y="2759710"/>
            <a:ext cx="1346835" cy="2101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rcRect r="43820" b="18605"/>
          <a:stretch>
            <a:fillRect/>
          </a:stretch>
        </p:blipFill>
        <p:spPr>
          <a:xfrm>
            <a:off x="1314450" y="2983865"/>
            <a:ext cx="1143000" cy="4445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5770" y="2799715"/>
            <a:ext cx="69215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沸点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222240" y="2291080"/>
            <a:ext cx="3350895" cy="26517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C0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沸腾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必须具备 </a:t>
            </a:r>
          </a:p>
          <a:p>
            <a:pPr marL="0" indent="0">
              <a:lnSpc>
                <a:spcPct val="150000"/>
              </a:lnSpc>
              <a:buClr>
                <a:srgbClr val="1FE804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   的两个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条件</a:t>
            </a:r>
          </a:p>
          <a:p>
            <a:pPr marL="0" indent="0">
              <a:lnSpc>
                <a:spcPct val="20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温度达到沸点</a:t>
            </a:r>
          </a:p>
          <a:p>
            <a:pPr marL="0" indent="0">
              <a:lnSpc>
                <a:spcPct val="20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继续加热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0" y="868045"/>
            <a:ext cx="181165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评估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交流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12000" contrast="54000"/>
          </a:blip>
          <a:stretch>
            <a:fillRect/>
          </a:stretch>
        </p:blipFill>
        <p:spPr>
          <a:xfrm>
            <a:off x="2331720" y="233680"/>
            <a:ext cx="5939155" cy="4152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5910" y="1433830"/>
            <a:ext cx="859726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总结小组实验情况，说出自己的发现及实验中尚未解决的问题。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5910" y="2108200"/>
            <a:ext cx="8597265" cy="2286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水开始升温快，快要沸腾时升温慢了；</a:t>
            </a:r>
          </a:p>
          <a:p>
            <a:pPr marL="342900" indent="-342900">
              <a:lnSpc>
                <a:spcPct val="15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拆走酒精灯，水并不会马上停止沸腾，因为此时石棉网的温度仍高于水的沸点；</a:t>
            </a:r>
          </a:p>
          <a:p>
            <a:pPr marL="342900" indent="-342900">
              <a:lnSpc>
                <a:spcPct val="15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latin typeface="Times New Roman" charset="0"/>
                <a:ea typeface="微软雅黑" charset="0"/>
                <a:sym typeface="+mn-ea"/>
              </a:rPr>
              <a:t>……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沸  腾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0200" y="690880"/>
            <a:ext cx="8563610" cy="1991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沸腾是在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液体内部和表面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同时进行的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剧烈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的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现象。</a:t>
            </a: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液体在沸腾过程中要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吸热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，但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温度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保持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不变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液体在达到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一定温度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时才沸腾。液体沸腾时的温度叫做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沸点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不同液体的沸点不同。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9319"/>
          <a:stretch>
            <a:fillRect/>
          </a:stretch>
        </p:blipFill>
        <p:spPr>
          <a:xfrm>
            <a:off x="1019175" y="2665730"/>
            <a:ext cx="6784975" cy="182308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101850" y="4554220"/>
            <a:ext cx="547878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微软雅黑" charset="0"/>
              </a:rPr>
              <a:t>一标准大气压下，水的沸点为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微软雅黑" charset="0"/>
              </a:rPr>
              <a:t>100℃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沸  腾</a:t>
            </a:r>
          </a:p>
        </p:txBody>
      </p:sp>
      <p:pic>
        <p:nvPicPr>
          <p:cNvPr id="6" name="图片 5" descr="360截图20190724165536823"/>
          <p:cNvPicPr>
            <a:picLocks noChangeAspect="1"/>
          </p:cNvPicPr>
          <p:nvPr/>
        </p:nvPicPr>
        <p:blipFill>
          <a:blip r:embed="rId2">
            <a:lum bright="6000" contrast="36000"/>
          </a:blip>
          <a:stretch>
            <a:fillRect/>
          </a:stretch>
        </p:blipFill>
        <p:spPr>
          <a:xfrm>
            <a:off x="189230" y="925195"/>
            <a:ext cx="1495425" cy="514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360" y="1559560"/>
            <a:ext cx="828802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高山上的许多怪现象：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“开水”不烫手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鸡蛋煮不熟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、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开水不能消毒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970" y="2378075"/>
            <a:ext cx="2339975" cy="1494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7360" y="2908300"/>
            <a:ext cx="835723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液体的沸点与大气压强有关：大气压越高，液体的沸点越高；大气压越低，液体的沸点越低。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想想做做"/>
          <p:cNvPicPr>
            <a:picLocks noChangeAspect="1"/>
          </p:cNvPicPr>
          <p:nvPr/>
        </p:nvPicPr>
        <p:blipFill>
          <a:blip r:embed="rId3" cstate="print">
            <a:lum bright="-6000" contrast="42000"/>
          </a:blip>
          <a:stretch>
            <a:fillRect/>
          </a:stretch>
        </p:blipFill>
        <p:spPr>
          <a:xfrm>
            <a:off x="413385" y="829310"/>
            <a:ext cx="1457325" cy="483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79040" y="702310"/>
            <a:ext cx="173926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纸杯烧水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沸  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lum bright="6000" contrast="6000"/>
          </a:blip>
          <a:stretch>
            <a:fillRect/>
          </a:stretch>
        </p:blipFill>
        <p:spPr>
          <a:xfrm>
            <a:off x="929005" y="1489075"/>
            <a:ext cx="1638300" cy="2317115"/>
          </a:xfrm>
          <a:prstGeom prst="rect">
            <a:avLst/>
          </a:prstGeom>
        </p:spPr>
      </p:pic>
      <p:pic>
        <p:nvPicPr>
          <p:cNvPr id="6" name="纸杯烧水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012565" y="1332865"/>
            <a:ext cx="4533900" cy="253492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170805" y="3908425"/>
            <a:ext cx="1972310" cy="316865"/>
            <a:chOff x="8685" y="431"/>
            <a:chExt cx="4234" cy="659"/>
          </a:xfrm>
        </p:grpSpPr>
        <p:sp>
          <p:nvSpPr>
            <p:cNvPr id="19" name="圆角矩形 18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593090" y="4039870"/>
            <a:ext cx="7911465" cy="1041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纸的着火点大约是183℃，而水的沸点在一标准大气压下只有100 ℃，水在沸腾过程中吸热，但温度保持不变。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蒸  发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48590" y="1005205"/>
            <a:ext cx="8732520" cy="1703070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3361055"/>
            <a:ext cx="567055" cy="1243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690" y="3221355"/>
            <a:ext cx="210185" cy="14992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47570" y="2668270"/>
            <a:ext cx="4105910" cy="2286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液体在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任何温度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下都能发生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只在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液体表面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发生</a:t>
            </a:r>
          </a:p>
          <a:p>
            <a:pPr>
              <a:lnSpc>
                <a:spcPct val="200000"/>
              </a:lnSpc>
            </a:pP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缓慢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的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现象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蒸  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8780" y="1250950"/>
            <a:ext cx="8517255" cy="8839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怎样才能使液体蒸发加快？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根据搜集事例或设计实验证明，从而归纳出影响蒸发快慢的因素。</a:t>
            </a:r>
          </a:p>
        </p:txBody>
      </p:sp>
      <p:pic>
        <p:nvPicPr>
          <p:cNvPr id="4" name="图片 3" descr="想想议议"/>
          <p:cNvPicPr>
            <a:picLocks noChangeAspect="1"/>
          </p:cNvPicPr>
          <p:nvPr/>
        </p:nvPicPr>
        <p:blipFill>
          <a:blip r:embed="rId2" cstate="print">
            <a:lum bright="-18000" contrast="36000"/>
          </a:blip>
          <a:stretch>
            <a:fillRect/>
          </a:stretch>
        </p:blipFill>
        <p:spPr>
          <a:xfrm>
            <a:off x="399415" y="847090"/>
            <a:ext cx="1520190" cy="463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850" y="2262505"/>
            <a:ext cx="509270" cy="237744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影响蒸发快慢的因素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65" y="2835275"/>
            <a:ext cx="183515" cy="1340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67460" y="2393950"/>
            <a:ext cx="7545705" cy="1920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液体温度的高低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：液体温度越高，蒸发越快。</a:t>
            </a: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液体表面积的大小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：液体表面积越大，蒸发越快。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液体表面上的空气流动快慢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：液体表面空气流动越快，蒸发越快。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lum bright="-12000" contrast="42000"/>
          </a:blip>
          <a:stretch>
            <a:fillRect/>
          </a:stretch>
        </p:blipFill>
        <p:spPr>
          <a:xfrm>
            <a:off x="2880360" y="4387215"/>
            <a:ext cx="224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蒸  发</a:t>
            </a:r>
          </a:p>
        </p:txBody>
      </p:sp>
      <p:pic>
        <p:nvPicPr>
          <p:cNvPr id="4" name="图片 3" descr="想想做做"/>
          <p:cNvPicPr>
            <a:picLocks noChangeAspect="1"/>
          </p:cNvPicPr>
          <p:nvPr/>
        </p:nvPicPr>
        <p:blipFill>
          <a:blip r:embed="rId2" cstate="print">
            <a:lum bright="-6000" contrast="42000"/>
          </a:blip>
          <a:stretch>
            <a:fillRect/>
          </a:stretch>
        </p:blipFill>
        <p:spPr>
          <a:xfrm>
            <a:off x="413385" y="829310"/>
            <a:ext cx="1457325" cy="4838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4500" y="1388110"/>
            <a:ext cx="8437880" cy="28651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把酒精擦在手背上，手背有什么感觉？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SzPct val="100000"/>
              <a:buFont typeface="Wingdings" charset="0"/>
              <a:buBlip>
                <a:blip r:embed="rId3"/>
              </a:buBlip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感觉手背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变凉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了。因为酒精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蒸发吸热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，致使手背的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温度下降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在温度计的玻璃泡上涂些酒精，用扇子扇，温度计的示数有什么变化？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SzPct val="100000"/>
              <a:buFont typeface="Wingdings" charset="0"/>
              <a:buBlip>
                <a:blip r:embed="rId3"/>
              </a:buBlip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温度计的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示数降低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。用扇子扇，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加快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了酒精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蒸发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，酒精在蒸发过程中要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吸热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，致使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温度下降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如果温度计的玻璃泡上不涂酒精，用扇子扇，温度计度数会变化吗？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SzPct val="100000"/>
              <a:buFont typeface="Wingdings" charset="0"/>
              <a:buBlip>
                <a:blip r:embed="rId3"/>
              </a:buBlip>
            </a:pP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不会</a:t>
            </a:r>
            <a:endParaRPr lang="zh-CN" altLang="en-US" sz="2400" b="1" u="sng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160" y="4366260"/>
            <a:ext cx="902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液体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蒸发吸热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，致使液体和它依附的物体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温度下降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，有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致冷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作用。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蒸  发</a:t>
            </a:r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>
            <a:lum bright="6000" contrast="42000"/>
          </a:blip>
          <a:stretch>
            <a:fillRect/>
          </a:stretch>
        </p:blipFill>
        <p:spPr>
          <a:xfrm>
            <a:off x="452120" y="862330"/>
            <a:ext cx="295275" cy="571500"/>
          </a:xfrm>
          <a:prstGeom prst="rect">
            <a:avLst/>
          </a:prstGeom>
        </p:spPr>
      </p:pic>
      <p:pic>
        <p:nvPicPr>
          <p:cNvPr id="10" name="图片 9" descr="图片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070" y="247015"/>
            <a:ext cx="3020060" cy="25444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5920" y="759460"/>
            <a:ext cx="537464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你能解释这些现象吗？炎热的夏天，刚从水中出来感觉特别冷；天热时，狗常把舌头伸出来。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5920" y="2668270"/>
            <a:ext cx="8369300" cy="2286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Tx/>
              <a:buSzPct val="100000"/>
              <a:buFont typeface="Wingdings" charset="0"/>
              <a:buBlip>
                <a:blip r:embed="rId4"/>
              </a:buBlip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刚从水中出来时身上有水，水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蒸发吸热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，带走人体大量的热，所以感觉冷。</a:t>
            </a:r>
          </a:p>
          <a:p>
            <a:pPr marL="0" indent="0">
              <a:lnSpc>
                <a:spcPct val="150000"/>
              </a:lnSpc>
              <a:buClrTx/>
              <a:buSzPct val="100000"/>
              <a:buBlip>
                <a:blip r:embed="rId5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</a:t>
            </a:r>
            <a:r>
              <a:rPr lang="zh-CN" altLang="en-US" sz="2400" b="1">
                <a:solidFill>
                  <a:srgbClr val="1479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狗</a:t>
            </a:r>
            <a:r>
              <a:rPr lang="zh-CN" altLang="en-US" sz="2400" b="1">
                <a:solidFill>
                  <a:srgbClr val="1479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没有汗腺，酷暑时</a:t>
            </a:r>
            <a:r>
              <a:rPr lang="zh-CN" altLang="en-US" sz="2400" b="1">
                <a:solidFill>
                  <a:srgbClr val="12711E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不能</a:t>
            </a:r>
            <a:r>
              <a:rPr lang="zh-CN" altLang="en-US" sz="2400" b="1">
                <a:solidFill>
                  <a:srgbClr val="1479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靠身体出汗来散热，只得伸长舌头，大口大口喘气，靠加快呼吸，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加快水分的蒸发</a:t>
            </a:r>
            <a:r>
              <a:rPr lang="zh-CN" altLang="en-US" sz="2400" b="1">
                <a:solidFill>
                  <a:srgbClr val="14792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来散热。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690880"/>
            <a:ext cx="1005840" cy="982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12000" contrast="18000"/>
          </a:blip>
          <a:stretch>
            <a:fillRect/>
          </a:stretch>
        </p:blipFill>
        <p:spPr>
          <a:xfrm>
            <a:off x="1929130" y="702310"/>
            <a:ext cx="987425" cy="937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12000" contrast="18000"/>
          </a:blip>
          <a:stretch>
            <a:fillRect/>
          </a:stretch>
        </p:blipFill>
        <p:spPr>
          <a:xfrm>
            <a:off x="4729480" y="702310"/>
            <a:ext cx="987425" cy="937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lum bright="-12000" contrast="18000"/>
          </a:blip>
          <a:stretch>
            <a:fillRect/>
          </a:stretch>
        </p:blipFill>
        <p:spPr>
          <a:xfrm>
            <a:off x="7518400" y="702310"/>
            <a:ext cx="987425" cy="937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2930525" y="960755"/>
            <a:ext cx="1842770" cy="191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lum bright="-18000" contrast="42000"/>
          </a:blip>
          <a:stretch>
            <a:fillRect/>
          </a:stretch>
        </p:blipFill>
        <p:spPr>
          <a:xfrm>
            <a:off x="2884805" y="1143635"/>
            <a:ext cx="1842770" cy="191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5696585" y="983615"/>
            <a:ext cx="1842770" cy="1917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46070" y="59372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熔化（吸热）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6070" y="124523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凝固（放热）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082040" y="1841500"/>
            <a:ext cx="6441440" cy="3161030"/>
            <a:chOff x="1488" y="2144"/>
            <a:chExt cx="10144" cy="497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>
              <a:lum bright="6000" contrast="24000"/>
            </a:blip>
            <a:stretch>
              <a:fillRect/>
            </a:stretch>
          </p:blipFill>
          <p:spPr>
            <a:xfrm>
              <a:off x="1488" y="2144"/>
              <a:ext cx="5159" cy="496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>
              <a:lum bright="-6000" contrast="30000"/>
            </a:blip>
            <a:stretch>
              <a:fillRect/>
            </a:stretch>
          </p:blipFill>
          <p:spPr>
            <a:xfrm>
              <a:off x="6654" y="2144"/>
              <a:ext cx="4978" cy="4978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342265" y="4394200"/>
            <a:ext cx="860679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头发和手一会儿就会干，头发和手上的“水”跑到哪里去了？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015" y="89535"/>
            <a:ext cx="978535" cy="973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4400" y="553720"/>
            <a:ext cx="2672080" cy="548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charset="0"/>
                <a:ea typeface="微软雅黑" charset="0"/>
              </a:rPr>
              <a:t>汽化的两种方式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195" y="352425"/>
            <a:ext cx="208280" cy="984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5080" y="187960"/>
            <a:ext cx="894080" cy="548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charset="0"/>
                <a:ea typeface="微软雅黑" charset="0"/>
              </a:rPr>
              <a:t>蒸发</a:t>
            </a:r>
          </a:p>
        </p:txBody>
      </p:sp>
      <p:sp>
        <p:nvSpPr>
          <p:cNvPr id="7" name="矩形 6"/>
          <p:cNvSpPr/>
          <p:nvPr/>
        </p:nvSpPr>
        <p:spPr>
          <a:xfrm>
            <a:off x="5085080" y="988060"/>
            <a:ext cx="894080" cy="548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charset="0"/>
                <a:ea typeface="微软雅黑" charset="0"/>
              </a:rPr>
              <a:t>沸腾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724025"/>
            <a:ext cx="3035935" cy="39814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/>
        </p:nvGraphicFramePr>
        <p:xfrm>
          <a:off x="560070" y="2298700"/>
          <a:ext cx="8124190" cy="24218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33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9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850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4505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沸腾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蒸发</a:t>
                      </a: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870"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不同点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温度条件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51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  <a:sym typeface="+mn-ea"/>
                        </a:rPr>
                        <a:t>发生位置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38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剧烈程度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4505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幼圆" charset="0"/>
                          <a:ea typeface="幼圆" charset="0"/>
                        </a:rPr>
                        <a:t>相同点</a:t>
                      </a: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幼圆" charset="0"/>
                        <a:ea typeface="幼圆" charset="0"/>
                      </a:endParaRPr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463290" y="2822575"/>
            <a:ext cx="20116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在一定温度下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72250" y="282257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在任何温度下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34690" y="3291205"/>
            <a:ext cx="293751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在液体的内部和表面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549390" y="329120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只在液体表面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49090" y="378269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剧烈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86600" y="378269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缓慢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03370" y="4262755"/>
            <a:ext cx="32435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都是汽化现象，都吸热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液  化</a:t>
            </a:r>
          </a:p>
        </p:txBody>
      </p:sp>
      <p:sp>
        <p:nvSpPr>
          <p:cNvPr id="7" name="棱台 6"/>
          <p:cNvSpPr/>
          <p:nvPr/>
        </p:nvSpPr>
        <p:spPr>
          <a:xfrm>
            <a:off x="308610" y="1897380"/>
            <a:ext cx="4665980" cy="2582545"/>
          </a:xfrm>
          <a:prstGeom prst="bevel">
            <a:avLst>
              <a:gd name="adj" fmla="val 7924"/>
            </a:avLst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1630" y="4577080"/>
            <a:ext cx="4985385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SzPct val="100000"/>
              <a:buFont typeface="Wingdings" charset="0"/>
              <a:buBlip>
                <a:blip r:embed="rId3"/>
              </a:buBlip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你对这些晶莹剔透的小水珠了解多少？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1650" y="1010920"/>
            <a:ext cx="642620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物质从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气态变成液态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的过程，叫做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85130" y="2382520"/>
            <a:ext cx="2540000" cy="483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2700" indent="0">
              <a:buClr>
                <a:srgbClr val="C0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液化放热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13480" y="3662680"/>
            <a:ext cx="531558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Pct val="100000"/>
              <a:buBlip>
                <a:blip r:embed="rId4"/>
              </a:buBlip>
            </a:pPr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空气中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水蒸气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遇冷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液化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成的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小水珠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液  化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791210"/>
            <a:ext cx="713105" cy="697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355" y="955675"/>
            <a:ext cx="5226050" cy="3689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7350" y="1468120"/>
            <a:ext cx="8482965" cy="24663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4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冬天室内玻璃上的水珠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4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寒冷室外回来的人，眼镜上会产生水雾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4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刚从冷藏室拿出的矿泉水，表面不断凝结小水珠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Blip>
                <a:blip r:embed="rId4"/>
              </a:buBlip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冰棍周围冒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“白气”</a:t>
            </a: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解释：空气中的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水蒸气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遇到较冷的——，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液化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形成的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水珠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51575" y="1502410"/>
            <a:ext cx="2562225" cy="84899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“白气”不是水蒸气，是小水珠。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7370" y="3845560"/>
            <a:ext cx="7637145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降低温度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，可以使气体液化。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所有的气体温度降低到足够低时，都可以液化。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336290" y="73660"/>
            <a:ext cx="348805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571500" indent="-571500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液  化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7340" y="4074160"/>
            <a:ext cx="3886835" cy="8229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ClrTx/>
              <a:buSzPct val="100000"/>
              <a:buBlip>
                <a:blip r:embed="rId2"/>
              </a:buBlip>
            </a:pPr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你知道打火机和煤气罐里的气体是怎样液化的吗？</a:t>
            </a:r>
          </a:p>
        </p:txBody>
      </p:sp>
      <p:pic>
        <p:nvPicPr>
          <p:cNvPr id="5" name="图片 4" descr="图片8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161290" y="2030095"/>
            <a:ext cx="2818130" cy="1710690"/>
          </a:xfrm>
          <a:prstGeom prst="rect">
            <a:avLst/>
          </a:prstGeom>
        </p:spPr>
      </p:pic>
      <p:pic>
        <p:nvPicPr>
          <p:cNvPr id="6" name="图片 5" descr="图片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210" y="1922780"/>
            <a:ext cx="1000125" cy="19716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7370" y="828040"/>
            <a:ext cx="7637145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一定温度下，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压缩体积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也可以使气体液化。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0890" y="2702560"/>
            <a:ext cx="1510030" cy="7340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2510" y="2126615"/>
            <a:ext cx="210185" cy="18834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4135" y="1959610"/>
            <a:ext cx="1741805" cy="349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135" y="3785870"/>
            <a:ext cx="1735455" cy="35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4690" y="182245"/>
            <a:ext cx="2733675" cy="5791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电冰箱原理</a:t>
            </a:r>
          </a:p>
        </p:txBody>
      </p:sp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2">
            <a:lum bright="-18000" contrast="24000"/>
          </a:blip>
          <a:stretch>
            <a:fillRect/>
          </a:stretch>
        </p:blipFill>
        <p:spPr>
          <a:xfrm>
            <a:off x="3398520" y="915035"/>
            <a:ext cx="2095500" cy="400939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5566410" y="1656715"/>
            <a:ext cx="2846705" cy="1497965"/>
          </a:xfrm>
          <a:prstGeom prst="cloudCallout">
            <a:avLst>
              <a:gd name="adj1" fmla="val -80091"/>
              <a:gd name="adj2" fmla="val -55111"/>
            </a:avLst>
          </a:prstGeom>
          <a:noFill/>
          <a:ln>
            <a:solidFill>
              <a:srgbClr val="0192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汽化吸热</a:t>
            </a:r>
          </a:p>
        </p:txBody>
      </p:sp>
      <p:sp>
        <p:nvSpPr>
          <p:cNvPr id="8" name="云形标注 7"/>
          <p:cNvSpPr/>
          <p:nvPr/>
        </p:nvSpPr>
        <p:spPr>
          <a:xfrm>
            <a:off x="320040" y="1679575"/>
            <a:ext cx="2846705" cy="1497965"/>
          </a:xfrm>
          <a:prstGeom prst="cloudCallout">
            <a:avLst>
              <a:gd name="adj1" fmla="val 79689"/>
              <a:gd name="adj2" fmla="val 47880"/>
            </a:avLst>
          </a:prstGeom>
          <a:noFill/>
          <a:ln>
            <a:solidFill>
              <a:srgbClr val="FF21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液化放热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4690" y="182245"/>
            <a:ext cx="3958590" cy="5791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自制简易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冰箱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9060" y="4177030"/>
            <a:ext cx="3853815" cy="6134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u="sng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利用蒸发吸热致冷</a:t>
            </a:r>
          </a:p>
        </p:txBody>
      </p:sp>
      <p:pic>
        <p:nvPicPr>
          <p:cNvPr id="10" name="图片 9" descr="图片3"/>
          <p:cNvPicPr>
            <a:picLocks noChangeAspect="1"/>
          </p:cNvPicPr>
          <p:nvPr/>
        </p:nvPicPr>
        <p:blipFill>
          <a:blip r:embed="rId2">
            <a:lum bright="-12000" contrast="24000"/>
          </a:blip>
          <a:stretch>
            <a:fillRect/>
          </a:stretch>
        </p:blipFill>
        <p:spPr>
          <a:xfrm>
            <a:off x="3277870" y="1085215"/>
            <a:ext cx="2542540" cy="2799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330" y="730885"/>
            <a:ext cx="8613140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“ 坎儿井”是一个地下灌溉工程，</a:t>
            </a:r>
          </a:p>
          <a:p>
            <a:pPr marL="0" indent="0" algn="l">
              <a:buClr>
                <a:srgbClr val="FF0000"/>
              </a:buClr>
              <a:buFont typeface="Wingdings" charset="0"/>
              <a:buNone/>
            </a:pP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输水过程中可以减少水的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蒸发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和</a:t>
            </a: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渗漏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lum bright="-6000" contrast="36000"/>
          </a:blip>
          <a:stretch>
            <a:fillRect/>
          </a:stretch>
        </p:blipFill>
        <p:spPr>
          <a:xfrm>
            <a:off x="5767070" y="461010"/>
            <a:ext cx="3109595" cy="2242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53110" y="1879600"/>
            <a:ext cx="4105910" cy="944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请你分析一下“坎儿井”是如何减少水的蒸发的。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3050" y="3068320"/>
            <a:ext cx="8300085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buClrTx/>
              <a:buSzPct val="100000"/>
              <a:buBlip>
                <a:blip r:embed="rId3"/>
              </a:buBlip>
            </a:pPr>
            <a:r>
              <a:rPr lang="zh-CN" altLang="en-US" sz="24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地表下的温度低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降低液体温度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减慢蒸发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charset="0"/>
              <a:ea typeface="华文新魏" charset="0"/>
            </a:endParaRPr>
          </a:p>
          <a:p>
            <a:pPr>
              <a:lnSpc>
                <a:spcPct val="150000"/>
              </a:lnSpc>
              <a:buClrTx/>
              <a:buSzPct val="100000"/>
              <a:buBlip>
                <a:blip r:embed="rId3"/>
              </a:buBlip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与空气的接触面积小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减小液体表面积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减慢蒸发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charset="0"/>
              <a:ea typeface="华文新魏" charset="0"/>
            </a:endParaRPr>
          </a:p>
          <a:p>
            <a:pPr>
              <a:lnSpc>
                <a:spcPct val="150000"/>
              </a:lnSpc>
              <a:buClrTx/>
              <a:buSzPct val="100000"/>
              <a:buBlip>
                <a:blip r:embed="rId3"/>
              </a:buBlip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地表下基本上不通风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减慢液面空气流动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减慢蒸发</a:t>
            </a:r>
            <a:endParaRPr lang="zh-CN" altLang="en-US" sz="2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330" y="730885"/>
            <a:ext cx="8613140" cy="4572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幼圆" charset="0"/>
                <a:ea typeface="幼圆" charset="0"/>
              </a:rPr>
              <a:t>当甲中的水沸腾时，乙中的水是否沸腾？为什么？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5" y="1548130"/>
            <a:ext cx="1630045" cy="308610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5634990" y="2982595"/>
            <a:ext cx="2548255" cy="1440180"/>
          </a:xfrm>
          <a:prstGeom prst="cloudCallout">
            <a:avLst>
              <a:gd name="adj1" fmla="val -63589"/>
              <a:gd name="adj2" fmla="val -583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latinLnBrk="0" hangingPunct="1">
              <a:lnSpc>
                <a:spcPts val="3580"/>
              </a:lnSpc>
            </a:pP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达到沸点</a:t>
            </a:r>
          </a:p>
          <a:p>
            <a:pPr algn="ctr" eaLnBrk="1" fontAlgn="auto" latinLnBrk="0" hangingPunct="1">
              <a:lnSpc>
                <a:spcPts val="3580"/>
              </a:lnSpc>
            </a:pP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继续吸热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732155" y="1405255"/>
            <a:ext cx="3141980" cy="1440180"/>
          </a:xfrm>
          <a:prstGeom prst="cloudCallout">
            <a:avLst>
              <a:gd name="adj1" fmla="val 74898"/>
              <a:gd name="adj2" fmla="val 53571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latinLnBrk="0" hangingPunct="1">
              <a:lnSpc>
                <a:spcPts val="3580"/>
              </a:lnSpc>
            </a:pP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达到沸点</a:t>
            </a:r>
          </a:p>
          <a:p>
            <a:pPr algn="ctr" eaLnBrk="1" fontAlgn="auto" latinLnBrk="0" hangingPunct="1">
              <a:lnSpc>
                <a:spcPts val="3580"/>
              </a:lnSpc>
            </a:pP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不能继续吸热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90805"/>
            <a:ext cx="1944370" cy="474980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837690" y="970915"/>
            <a:ext cx="5341620" cy="3865245"/>
            <a:chOff x="3056" y="1367"/>
            <a:chExt cx="8412" cy="60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lum bright="-12000" contrast="18000"/>
            </a:blip>
            <a:stretch>
              <a:fillRect/>
            </a:stretch>
          </p:blipFill>
          <p:spPr>
            <a:xfrm>
              <a:off x="3056" y="4274"/>
              <a:ext cx="1555" cy="1476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lum bright="-12000" contrast="18000"/>
            </a:blip>
            <a:stretch>
              <a:fillRect/>
            </a:stretch>
          </p:blipFill>
          <p:spPr>
            <a:xfrm>
              <a:off x="9770" y="4274"/>
              <a:ext cx="1555" cy="14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lum bright="-12000" contrast="42000"/>
            </a:blip>
            <a:stretch>
              <a:fillRect/>
            </a:stretch>
          </p:blipFill>
          <p:spPr>
            <a:xfrm>
              <a:off x="4957" y="4717"/>
              <a:ext cx="4630" cy="30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lum bright="-18000" contrast="42000"/>
            </a:blip>
            <a:stretch>
              <a:fillRect/>
            </a:stretch>
          </p:blipFill>
          <p:spPr>
            <a:xfrm>
              <a:off x="4885" y="5005"/>
              <a:ext cx="4630" cy="30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300" y="4031"/>
              <a:ext cx="2216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汽化吸热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00" y="5237"/>
              <a:ext cx="2216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液化放热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lum bright="-12000" contrast="42000"/>
            </a:blip>
            <a:stretch>
              <a:fillRect/>
            </a:stretch>
          </p:blipFill>
          <p:spPr>
            <a:xfrm rot="16200000">
              <a:off x="6722" y="3260"/>
              <a:ext cx="1247" cy="302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444" y="3131"/>
              <a:ext cx="1736" cy="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charset="0"/>
                  <a:ea typeface="幼圆" charset="0"/>
                </a:rPr>
                <a:t>方  式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lum bright="-12000" contrast="42000"/>
            </a:blip>
            <a:stretch>
              <a:fillRect/>
            </a:stretch>
          </p:blipFill>
          <p:spPr>
            <a:xfrm>
              <a:off x="7315" y="2755"/>
              <a:ext cx="2039" cy="30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lum bright="-12000" contrast="42000"/>
            </a:blip>
            <a:stretch>
              <a:fillRect/>
            </a:stretch>
          </p:blipFill>
          <p:spPr>
            <a:xfrm rot="10800000">
              <a:off x="5353" y="2719"/>
              <a:ext cx="2039" cy="30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122" y="2519"/>
              <a:ext cx="1252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蒸发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2" y="2519"/>
              <a:ext cx="1252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沸腾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18" y="6122"/>
              <a:ext cx="1736" cy="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charset="0"/>
                  <a:ea typeface="幼圆" charset="0"/>
                </a:rPr>
                <a:t>方  法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52" y="6734"/>
              <a:ext cx="2216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压缩体积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186" y="6734"/>
              <a:ext cx="2216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降低温度</a:t>
              </a: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lum bright="-18000" contrast="42000"/>
            </a:blip>
            <a:stretch>
              <a:fillRect/>
            </a:stretch>
          </p:blipFill>
          <p:spPr>
            <a:xfrm rot="16200000">
              <a:off x="6820" y="6311"/>
              <a:ext cx="1157" cy="302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lum bright="-18000" contrast="42000"/>
            </a:blip>
            <a:stretch>
              <a:fillRect/>
            </a:stretch>
          </p:blipFill>
          <p:spPr>
            <a:xfrm>
              <a:off x="5353" y="6913"/>
              <a:ext cx="2183" cy="302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lum bright="-18000" contrast="42000"/>
            </a:blip>
            <a:stretch>
              <a:fillRect/>
            </a:stretch>
          </p:blipFill>
          <p:spPr>
            <a:xfrm rot="10800000">
              <a:off x="7153" y="6877"/>
              <a:ext cx="2183" cy="302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5544" y="1367"/>
              <a:ext cx="1734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相同点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62" y="1367"/>
              <a:ext cx="1734" cy="720"/>
            </a:xfrm>
            <a:prstGeom prst="rect">
              <a:avLst/>
            </a:prstGeom>
            <a:noFill/>
            <a:ln w="22225">
              <a:solidFill>
                <a:srgbClr val="F2A602"/>
              </a:solidFill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幼圆" charset="0"/>
                  <a:ea typeface="幼圆" charset="0"/>
                </a:rPr>
                <a:t>不同点</a:t>
              </a:r>
            </a:p>
          </p:txBody>
        </p:sp>
        <p:cxnSp>
          <p:nvCxnSpPr>
            <p:cNvPr id="51" name="肘形连接符 50"/>
            <p:cNvCxnSpPr>
              <a:stCxn id="27" idx="0"/>
              <a:endCxn id="46" idx="3"/>
            </p:cNvCxnSpPr>
            <p:nvPr/>
          </p:nvCxnSpPr>
          <p:spPr>
            <a:xfrm rot="16200000" flipV="1">
              <a:off x="9091" y="1732"/>
              <a:ext cx="792" cy="782"/>
            </a:xfrm>
            <a:prstGeom prst="bentConnector2">
              <a:avLst/>
            </a:prstGeom>
            <a:ln w="444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肘形连接符 51"/>
            <p:cNvCxnSpPr>
              <a:stCxn id="26" idx="0"/>
              <a:endCxn id="45" idx="1"/>
            </p:cNvCxnSpPr>
            <p:nvPr/>
          </p:nvCxnSpPr>
          <p:spPr>
            <a:xfrm rot="16200000">
              <a:off x="4750" y="1725"/>
              <a:ext cx="792" cy="796"/>
            </a:xfrm>
            <a:prstGeom prst="bentConnector2">
              <a:avLst/>
            </a:prstGeom>
            <a:ln w="444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4053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细黑" charset="0"/>
                <a:ea typeface="华文细黑" charset="0"/>
                <a:sym typeface="+mn-ea"/>
              </a:rPr>
              <a:t>•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凉山州）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在炎热的夏天，凉山州部分县市气温高达35℃，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小马同学在家使用电风扇吹风，感到凉爽，是因为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　  　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A．电风扇吹出的风，能够降低气温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B．电风扇吹出的风为冷风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C．电风扇吹出的风，能吸收人体的能量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	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D．电风扇吹出的风，能加快人体汗液的蒸发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细黑" charset="0"/>
                <a:ea typeface="华文细黑" charset="0"/>
                <a:sym typeface="+mn-ea"/>
              </a:rPr>
              <a:t>•</a:t>
            </a:r>
            <a:r>
              <a:rPr sz="20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聊城）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夏季，晾在大阳下的湿衣服不久后会变干，这个过程中，水发生的物态变化是（　　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A．熔化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B．汽化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C．液化</a:t>
            </a:r>
            <a:r>
              <a:rPr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   </a:t>
            </a:r>
            <a:r>
              <a:rPr sz="2000" b="1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D．升华</a:t>
            </a:r>
            <a:endParaRPr sz="2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2130" y="1288762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</a:t>
            </a:r>
            <a:endParaRPr lang="en-US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1800" y="406625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B</a:t>
            </a:r>
            <a:endParaRPr lang="en-US" altLang="en-US" sz="32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690880"/>
            <a:ext cx="1005840" cy="982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12000" contrast="18000"/>
          </a:blip>
          <a:stretch>
            <a:fillRect/>
          </a:stretch>
        </p:blipFill>
        <p:spPr>
          <a:xfrm>
            <a:off x="1929130" y="702310"/>
            <a:ext cx="987425" cy="937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12000" contrast="18000"/>
          </a:blip>
          <a:stretch>
            <a:fillRect/>
          </a:stretch>
        </p:blipFill>
        <p:spPr>
          <a:xfrm>
            <a:off x="4729480" y="702310"/>
            <a:ext cx="987425" cy="937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lum bright="-12000" contrast="18000"/>
          </a:blip>
          <a:stretch>
            <a:fillRect/>
          </a:stretch>
        </p:blipFill>
        <p:spPr>
          <a:xfrm>
            <a:off x="7518400" y="702310"/>
            <a:ext cx="987425" cy="937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2930525" y="960755"/>
            <a:ext cx="1842770" cy="191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lum bright="-18000" contrast="42000"/>
          </a:blip>
          <a:stretch>
            <a:fillRect/>
          </a:stretch>
        </p:blipFill>
        <p:spPr>
          <a:xfrm>
            <a:off x="2884805" y="1143635"/>
            <a:ext cx="1842770" cy="191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5696585" y="983615"/>
            <a:ext cx="1842770" cy="1917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46070" y="59372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熔化（吸热）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6070" y="124523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凝固（放热）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89560" y="1955165"/>
            <a:ext cx="8562975" cy="2891790"/>
            <a:chOff x="366" y="2665"/>
            <a:chExt cx="13485" cy="4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>
              <a:lum bright="-6000" contrast="18000"/>
            </a:blip>
            <a:srcRect l="12142" r="13912"/>
            <a:stretch>
              <a:fillRect/>
            </a:stretch>
          </p:blipFill>
          <p:spPr>
            <a:xfrm>
              <a:off x="366" y="2665"/>
              <a:ext cx="6724" cy="454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9">
              <a:lum contrast="18000"/>
            </a:blip>
            <a:stretch>
              <a:fillRect/>
            </a:stretch>
          </p:blipFill>
          <p:spPr>
            <a:xfrm>
              <a:off x="7077" y="2665"/>
              <a:ext cx="6775" cy="455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2627630" y="4337050"/>
            <a:ext cx="596773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眼镜的镜片和玻璃上的水珠怎么来的？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28651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株洲）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夏天，从冰箱里取出冰块，在冰块四周出现的“白气”是由　   　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（填“冰”或“空气中的水蒸气”）形成的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（填“液态”或“气态”）水。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在室内，将一支温度计从装酒精的容器中抽出，它的示数（         ）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A、一直升高                                 B、一直降低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C、先升高后降低                         D、先降低后升高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4340" y="1370965"/>
            <a:ext cx="196977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空气中的水蒸气</a:t>
            </a:r>
            <a:endParaRPr lang="zh-CN" altLang="en-US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5120" y="1382395"/>
            <a:ext cx="69342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液态</a:t>
            </a:r>
            <a:endParaRPr lang="zh-CN" altLang="en-US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68540" y="250747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</a:t>
            </a:r>
            <a:endParaRPr lang="en-US" altLang="en-US" sz="2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643620" cy="3657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•</a:t>
            </a:r>
            <a:r>
              <a:rPr 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华文细黑" charset="0"/>
                <a:sym typeface="+mn-ea"/>
              </a:rPr>
              <a:t>河南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用如图甲所示装置做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探究水沸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腾时温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度变化的特点”的实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验。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1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按规范组装器材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在安装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温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度计时，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玻璃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泡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碰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到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了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烧杯底，此时应适当将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选填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“A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处向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上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”或” 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B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处向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下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”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）调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整。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实脸前，向烧杯中倒入热水而不是冷水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这样做是为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了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____________________________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3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）由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实验数据绘制出温度随时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间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变化的图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象，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如图乙所示。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分析图像可知：水的沸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点是</a:t>
            </a: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________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℃，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还可获得的信息有：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_____________________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（写出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一条即可 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906770" y="1574165"/>
          <a:ext cx="2842895" cy="1845310"/>
        </p:xfrm>
        <a:graphic>
          <a:graphicData uri="http://schemas.openxmlformats.org/presentationml/2006/ole">
            <p:oleObj spid="_x0000_s1027" r:id="rId4" imgW="2523810" imgH="1638529" progId="PBrush">
              <p:embed/>
            </p:oleObj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931920" y="1753831"/>
            <a:ext cx="1132205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A</a:t>
            </a:r>
            <a:r>
              <a:rPr sz="20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处向</a:t>
            </a:r>
            <a:r>
              <a:rPr lang="zh-CN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上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8970" y="2881604"/>
            <a:ext cx="3362960" cy="4876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减少水从加热到沸腾的时间</a:t>
            </a:r>
            <a:endParaRPr sz="2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57800" y="3758837"/>
            <a:ext cx="436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98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3060" y="4076998"/>
            <a:ext cx="2540000" cy="4876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</a:pPr>
            <a:r>
              <a:rPr sz="20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水沸腾时，温度不变</a:t>
            </a:r>
            <a:endParaRPr sz="2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6545" y="818515"/>
            <a:ext cx="1302385" cy="486410"/>
            <a:chOff x="467" y="1289"/>
            <a:chExt cx="2051" cy="766"/>
          </a:xfrm>
        </p:grpSpPr>
        <p:pic>
          <p:nvPicPr>
            <p:cNvPr id="33" name="图片 32" descr="演示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" y="1289"/>
              <a:ext cx="1746" cy="76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224" y="1403"/>
              <a:ext cx="1294" cy="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chemeClr val="accent2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</a:schemeClr>
                </a:gs>
                <a:gs pos="96000">
                  <a:schemeClr val="accent2">
                    <a:lumMod val="75000"/>
                  </a:schemeClr>
                </a:gs>
              </a:gsLst>
              <a:lin ang="5400000" scaled="0"/>
            </a:gra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视 频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4530" y="1639570"/>
            <a:ext cx="273367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酒精的汽化和液化</a:t>
            </a:r>
            <a:endParaRPr lang="en-US" altLang="zh-CN" sz="2400" b="1">
              <a:solidFill>
                <a:srgbClr val="0016C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酒精的汽化和液化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6975" y="129540"/>
            <a:ext cx="2579370" cy="45847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47795" y="4788535"/>
            <a:ext cx="1972310" cy="316865"/>
            <a:chOff x="8685" y="431"/>
            <a:chExt cx="4234" cy="659"/>
          </a:xfrm>
        </p:grpSpPr>
        <p:sp>
          <p:nvSpPr>
            <p:cNvPr id="7" name="圆角矩形 6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8" name="图片 7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12" name="图片 11" descr="t015818446377368dbf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lum bright="-6000" contrast="30000"/>
          </a:blip>
          <a:stretch>
            <a:fillRect/>
          </a:stretch>
        </p:blipFill>
        <p:spPr>
          <a:xfrm>
            <a:off x="7178040" y="2273935"/>
            <a:ext cx="1257935" cy="72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690880"/>
            <a:ext cx="1005840" cy="982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-12000" contrast="18000"/>
          </a:blip>
          <a:stretch>
            <a:fillRect/>
          </a:stretch>
        </p:blipFill>
        <p:spPr>
          <a:xfrm>
            <a:off x="1929130" y="702310"/>
            <a:ext cx="987425" cy="937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bright="-12000" contrast="18000"/>
          </a:blip>
          <a:stretch>
            <a:fillRect/>
          </a:stretch>
        </p:blipFill>
        <p:spPr>
          <a:xfrm>
            <a:off x="4729480" y="702310"/>
            <a:ext cx="987425" cy="937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lum bright="-12000" contrast="18000"/>
          </a:blip>
          <a:stretch>
            <a:fillRect/>
          </a:stretch>
        </p:blipFill>
        <p:spPr>
          <a:xfrm>
            <a:off x="7518400" y="702310"/>
            <a:ext cx="987425" cy="937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2930525" y="960755"/>
            <a:ext cx="1842770" cy="191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lum bright="-18000" contrast="42000"/>
          </a:blip>
          <a:stretch>
            <a:fillRect/>
          </a:stretch>
        </p:blipFill>
        <p:spPr>
          <a:xfrm>
            <a:off x="2884805" y="1143635"/>
            <a:ext cx="1842770" cy="191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lum bright="-12000" contrast="42000"/>
          </a:blip>
          <a:stretch>
            <a:fillRect/>
          </a:stretch>
        </p:blipFill>
        <p:spPr>
          <a:xfrm>
            <a:off x="5696585" y="983615"/>
            <a:ext cx="1842770" cy="1917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lum bright="-18000" contrast="42000"/>
          </a:blip>
          <a:stretch>
            <a:fillRect/>
          </a:stretch>
        </p:blipFill>
        <p:spPr>
          <a:xfrm>
            <a:off x="5650865" y="1166495"/>
            <a:ext cx="1842770" cy="1917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46070" y="59372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熔化（吸热）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46070" y="1245235"/>
            <a:ext cx="201930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凝固（放热）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657850" y="60515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汽化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57850" y="1245235"/>
            <a:ext cx="7950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液化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40780" y="605155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（吸热）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40780" y="1245235"/>
            <a:ext cx="140716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（放热）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9" name="图片 18" descr="想想做做"/>
          <p:cNvPicPr>
            <a:picLocks noChangeAspect="1"/>
          </p:cNvPicPr>
          <p:nvPr/>
        </p:nvPicPr>
        <p:blipFill>
          <a:blip r:embed="rId8" cstate="print">
            <a:lum contrast="42000"/>
          </a:blip>
          <a:stretch>
            <a:fillRect/>
          </a:stretch>
        </p:blipFill>
        <p:spPr>
          <a:xfrm>
            <a:off x="276225" y="1910715"/>
            <a:ext cx="1468755" cy="4883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0220" y="2359660"/>
            <a:ext cx="852805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在透明塑料袋中滴入几滴酒精，将袋挤瘪，排尽空气后用绳把袋口扎紧，然后放入热水中。你会看到什么变化？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从热水中拿出塑料袋，过一会又有什么变化？怎样解释这些变化？</a:t>
            </a:r>
          </a:p>
        </p:txBody>
      </p:sp>
      <p:sp>
        <p:nvSpPr>
          <p:cNvPr id="25" name="圆角矩形 24">
            <a:hlinkClick r:id="rId9" action="ppaction://hlinksldjump"/>
          </p:cNvPr>
          <p:cNvSpPr/>
          <p:nvPr/>
        </p:nvSpPr>
        <p:spPr>
          <a:xfrm>
            <a:off x="937260" y="3554095"/>
            <a:ext cx="7223760" cy="1497330"/>
          </a:xfrm>
          <a:prstGeom prst="roundRect">
            <a:avLst/>
          </a:prstGeom>
          <a:blipFill rotWithShape="1"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267065" y="3703320"/>
            <a:ext cx="269240" cy="1139190"/>
            <a:chOff x="13019" y="5832"/>
            <a:chExt cx="424" cy="1794"/>
          </a:xfrm>
        </p:grpSpPr>
        <p:sp>
          <p:nvSpPr>
            <p:cNvPr id="27" name="圆角矩形 26">
              <a:hlinkClick r:id="rId9" action="ppaction://hlinksldjump" endSnd="1"/>
            </p:cNvPr>
            <p:cNvSpPr/>
            <p:nvPr/>
          </p:nvSpPr>
          <p:spPr>
            <a:xfrm>
              <a:off x="13019" y="5832"/>
              <a:ext cx="321" cy="1795"/>
            </a:xfrm>
            <a:prstGeom prst="roundRect">
              <a:avLst>
                <a:gd name="adj" fmla="val 47552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10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点击此处播放视频</a:t>
              </a:r>
            </a:p>
          </p:txBody>
        </p:sp>
        <p:pic>
          <p:nvPicPr>
            <p:cNvPr id="28" name="图片 27" descr="图片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9800000">
              <a:off x="13173" y="6839"/>
              <a:ext cx="271" cy="309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553210" y="3628390"/>
            <a:ext cx="576326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物质由液态变为气态的过程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叫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汽化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  <a:p>
            <a:pPr marL="0" indent="0">
              <a:lnSpc>
                <a:spcPct val="150000"/>
              </a:lnSpc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物质由气态变为液态的过程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叫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液化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2297430" y="673735"/>
            <a:ext cx="4709160" cy="3063240"/>
          </a:xfrm>
          <a:prstGeom prst="bevel">
            <a:avLst>
              <a:gd name="adj" fmla="val 11753"/>
            </a:avLst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8620" y="3748405"/>
            <a:ext cx="8518525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开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了这一生活用语在物理学中叫做沸腾。你认真观察过水的沸腾吗？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水在沸腾时有什么特征？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0" y="868045"/>
            <a:ext cx="181165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提出问题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370" y="1262380"/>
            <a:ext cx="8003540" cy="10414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你认真观察过水的沸腾吗？水在沸腾时有什么特征？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水沸腾后如果继续加热，是不是温度会越来越高？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5760" y="2652395"/>
            <a:ext cx="333565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设计实验和进行实验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05320" y="4748530"/>
            <a:ext cx="2025650" cy="3657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观察水</a:t>
            </a:r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  <a:sym typeface="+mn-ea"/>
              </a:rPr>
              <a:t>的</a:t>
            </a:r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沸腾装置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7370" y="3056890"/>
            <a:ext cx="641477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实验器材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铁架台  烧杯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温度计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酒精灯  水  中心有孔的硬纸板  石棉网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计时器</a:t>
            </a:r>
          </a:p>
        </p:txBody>
      </p:sp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7258050" y="2324735"/>
            <a:ext cx="1370965" cy="248221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8991" b="12587"/>
          <a:stretch>
            <a:fillRect/>
          </a:stretch>
        </p:blipFill>
        <p:spPr>
          <a:xfrm>
            <a:off x="2409190" y="98425"/>
            <a:ext cx="5810885" cy="49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0" y="868045"/>
            <a:ext cx="333565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设计实验和进行实验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5320" y="4748530"/>
            <a:ext cx="2025650" cy="3657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观察水</a:t>
            </a:r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  <a:sym typeface="+mn-ea"/>
              </a:rPr>
              <a:t>的</a:t>
            </a:r>
            <a:r>
              <a:rPr lang="zh-CN" altLang="en-US" sz="1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沸腾装置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7370" y="1262380"/>
            <a:ext cx="6528435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实验中要观察的现象、记录的数据有那些：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观察温度计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示数变化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观察沸腾前和沸腾时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气泡的大小变化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用酒精灯给水加热至沸腾。当水温接近90℃时每隔1min记录一次温度。</a:t>
            </a:r>
          </a:p>
        </p:txBody>
      </p:sp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7258050" y="2324735"/>
            <a:ext cx="1370965" cy="2482215"/>
          </a:xfrm>
          <a:prstGeom prst="rect">
            <a:avLst/>
          </a:prstGeom>
          <a:effectLst/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8991" b="12587"/>
          <a:stretch>
            <a:fillRect/>
          </a:stretch>
        </p:blipFill>
        <p:spPr>
          <a:xfrm>
            <a:off x="2409190" y="98425"/>
            <a:ext cx="5810885" cy="49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5760" y="868045"/>
            <a:ext cx="3335655" cy="4832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  <a:sym typeface="+mn-ea"/>
              </a:rPr>
              <a:t>设计实验和进行实验</a:t>
            </a: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5320" y="4748530"/>
            <a:ext cx="2025650" cy="3657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8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观察水</a:t>
            </a:r>
            <a:r>
              <a:rPr lang="zh-CN" altLang="en-US" sz="18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  <a:sym typeface="+mn-ea"/>
              </a:rPr>
              <a:t>的</a:t>
            </a:r>
            <a:r>
              <a:rPr lang="zh-CN" altLang="en-US" sz="18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沸腾装置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7370" y="1269054"/>
            <a:ext cx="6528435" cy="2286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ea typeface="微软雅黑" charset="0"/>
              </a:rPr>
              <a:t>实验中要注意的问题：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烧杯放在石棉网上加热且烧杯加盖；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用酒精灯的外焰加热；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22AF0"/>
              </a:buClr>
              <a:buFont typeface="Wingdings" charset="0"/>
              <a:buChar char="l"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度计的正确使用。</a:t>
            </a:r>
          </a:p>
        </p:txBody>
      </p:sp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7258050" y="2324735"/>
            <a:ext cx="1370965" cy="24822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/>
        </p:nvSpPr>
        <p:spPr>
          <a:xfrm>
            <a:off x="513080" y="3742690"/>
            <a:ext cx="650557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怎样才能既节约能源又让水尽快沸腾？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3715" y="4394200"/>
            <a:ext cx="639127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charset="0"/>
                <a:ea typeface="华文新魏" charset="0"/>
              </a:rPr>
              <a:t>用热水、加盖、少装水但不能太少……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t="8991" b="12587"/>
          <a:stretch>
            <a:fillRect/>
          </a:stretch>
        </p:blipFill>
        <p:spPr>
          <a:xfrm>
            <a:off x="2409190" y="98425"/>
            <a:ext cx="5810885" cy="49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实验"/>
          <p:cNvPicPr>
            <a:picLocks noChangeAspect="1"/>
          </p:cNvPicPr>
          <p:nvPr/>
        </p:nvPicPr>
        <p:blipFill>
          <a:blip r:embed="rId3" cstate="print">
            <a:lum bright="-24000" contrast="36000"/>
          </a:blip>
          <a:stretch>
            <a:fillRect/>
          </a:stretch>
        </p:blipFill>
        <p:spPr>
          <a:xfrm>
            <a:off x="309880" y="935355"/>
            <a:ext cx="1150620" cy="473075"/>
          </a:xfrm>
          <a:prstGeom prst="rect">
            <a:avLst/>
          </a:prstGeom>
        </p:spPr>
      </p:pic>
      <p:pic>
        <p:nvPicPr>
          <p:cNvPr id="5" name="观察水的沸腾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05305" y="949960"/>
            <a:ext cx="6732270" cy="37871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844925" y="4788535"/>
            <a:ext cx="1972310" cy="316865"/>
            <a:chOff x="8685" y="431"/>
            <a:chExt cx="4234" cy="659"/>
          </a:xfrm>
        </p:grpSpPr>
        <p:sp>
          <p:nvSpPr>
            <p:cNvPr id="19" name="圆角矩形 18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提示：点击画面播放视频</a:t>
              </a:r>
            </a:p>
          </p:txBody>
        </p:sp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 t="8991" b="12587"/>
          <a:stretch>
            <a:fillRect/>
          </a:stretch>
        </p:blipFill>
        <p:spPr>
          <a:xfrm>
            <a:off x="2409190" y="98425"/>
            <a:ext cx="5810885" cy="49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71212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1441</Words>
  <Application>Microsoft Office PowerPoint</Application>
  <PresentationFormat>自定义</PresentationFormat>
  <Paragraphs>206</Paragraphs>
  <Slides>32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蓝色波浪</vt:lpstr>
      <vt:lpstr>1_蓝色波浪</vt:lpstr>
      <vt:lpstr>2_蓝色波浪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1461</cp:revision>
  <dcterms:created xsi:type="dcterms:W3CDTF">2019-07-16T12:29:00Z</dcterms:created>
  <dcterms:modified xsi:type="dcterms:W3CDTF">2019-10-21T00:03:53Z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